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807" r:id="rId3"/>
    <p:sldId id="735" r:id="rId4"/>
    <p:sldId id="808" r:id="rId5"/>
    <p:sldId id="809" r:id="rId6"/>
    <p:sldId id="813" r:id="rId7"/>
    <p:sldId id="810" r:id="rId8"/>
    <p:sldId id="811" r:id="rId9"/>
    <p:sldId id="812" r:id="rId10"/>
    <p:sldId id="815" r:id="rId11"/>
    <p:sldId id="814" r:id="rId12"/>
    <p:sldId id="816" r:id="rId13"/>
    <p:sldId id="737" r:id="rId14"/>
    <p:sldId id="817" r:id="rId15"/>
    <p:sldId id="738" r:id="rId16"/>
    <p:sldId id="739" r:id="rId17"/>
    <p:sldId id="818" r:id="rId18"/>
    <p:sldId id="820" r:id="rId19"/>
    <p:sldId id="819" r:id="rId20"/>
    <p:sldId id="821" r:id="rId21"/>
    <p:sldId id="740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latin typeface="Arial Unicode MS" panose="020B0604020202020204" pitchFamily="34" charset="-128"/>
              </a:rPr>
              <a:t>3M</a:t>
            </a:r>
            <a:r>
              <a:rPr lang="en-US" baseline="0" dirty="0" smtClean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6/18/2019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6/18/2019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6/18/2019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6/18/2019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19,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0588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986773"/>
              </p:ext>
            </p:extLst>
          </p:nvPr>
        </p:nvGraphicFramePr>
        <p:xfrm>
          <a:off x="4771690" y="3263462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477" y="130722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511" y="3779225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tidytext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&amp; library(</a:t>
            </a: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dplyr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  <a:endParaRPr lang="en-US" sz="16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790496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Polarity &amp; Emotion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5973" y="2806262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Some emotions can be positive &amp; negative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bit more complex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4463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4980530"/>
            <a:ext cx="8361679" cy="10772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(default 4 words before and two words after)  Amplifiers are assigned +.8 and de-amplifiers weight is constrained to -1.  Lastly the sum is divided by the square root of the total number of words in the passage.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881" y="1674845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3: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=""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8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our computers!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Image result for get to i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1773566"/>
            <a:ext cx="43910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7214" y="2017986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A_polarity</a:t>
            </a:r>
            <a:r>
              <a:rPr lang="en-US" dirty="0" smtClean="0"/>
              <a:t> </a:t>
            </a:r>
            <a:r>
              <a:rPr lang="en-US" dirty="0" err="1"/>
              <a:t>explanation.R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=""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 smtClean="0"/>
              <a:t>Tidy Data Formats are structured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594537" y="3689133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55955"/>
              </p:ext>
            </p:extLst>
          </p:nvPr>
        </p:nvGraphicFramePr>
        <p:xfrm>
          <a:off x="5663946" y="2539549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Document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count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5677841" y="2159317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Tidy Form (Triplet, Dense Data)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pipe operator…%&gt;%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02" y="1103585"/>
            <a:ext cx="4808483" cy="48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944706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Tidytext</a:t>
            </a:r>
            <a:r>
              <a:rPr lang="en-US" sz="1600" dirty="0"/>
              <a:t> is part of the tidy universe including </a:t>
            </a:r>
            <a:r>
              <a:rPr lang="en-US" sz="1600" dirty="0" err="1"/>
              <a:t>ggplot</a:t>
            </a:r>
            <a:r>
              <a:rPr lang="en-US" sz="1600" dirty="0"/>
              <a:t> and </a:t>
            </a:r>
            <a:r>
              <a:rPr lang="en-US" sz="1600" dirty="0" err="1"/>
              <a:t>dplyr</a:t>
            </a:r>
            <a:r>
              <a:rPr lang="en-US" sz="1600" dirty="0"/>
              <a:t>. 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and is in “tidy” format (long form).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6" y="3433381"/>
            <a:ext cx="725390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5718412"/>
            <a:ext cx="8944706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147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 smtClean="0"/>
              <a:t>Sentiment the Tidy Way uses joins with existing lexicons</a:t>
            </a:r>
            <a:endParaRPr lang="en-US" sz="28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=""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B2F0EB7-915F-4604-B924-BE5C5A1D1E39}"/>
              </a:ext>
            </a:extLst>
          </p:cNvPr>
          <p:cNvSpPr txBox="1"/>
          <p:nvPr/>
        </p:nvSpPr>
        <p:spPr>
          <a:xfrm>
            <a:off x="251020" y="1302432"/>
            <a:ext cx="8498842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ops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(word=c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amp','beer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lexicon='custom')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rbind</a:t>
            </a:r>
            <a:r>
              <a:rPr lang="en-US" sz="1600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32E47B-F3E8-49D2-9CF5-97AF5D96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318" y="1456071"/>
            <a:ext cx="2360528" cy="1638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80EA188-0469-4FB5-9638-7F6F8A19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83" y="3363701"/>
            <a:ext cx="2171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685799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7552529" y="2754501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586054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6205820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416990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=""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=""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=""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5144231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(lexicon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		             by=c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470665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80493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80493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4225159" y="4035973"/>
            <a:ext cx="2932386" cy="378372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 touch with our feelings…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463724" y="5845931"/>
            <a:ext cx="805277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Qdap’s</a:t>
            </a:r>
            <a:r>
              <a:rPr lang="en-US" dirty="0" smtClean="0">
                <a:solidFill>
                  <a:schemeClr val="bg1"/>
                </a:solidFill>
              </a:rPr>
              <a:t> polarity function calculates -0.409 for “</a:t>
            </a:r>
            <a:r>
              <a:rPr lang="en-US" dirty="0" err="1" smtClean="0">
                <a:solidFill>
                  <a:schemeClr val="bg1"/>
                </a:solidFill>
              </a:rPr>
              <a:t>Starboy</a:t>
            </a:r>
            <a:r>
              <a:rPr lang="en-US" dirty="0" smtClean="0">
                <a:solidFill>
                  <a:schemeClr val="bg1"/>
                </a:solidFill>
              </a:rPr>
              <a:t>” lyrics.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5845931"/>
            <a:ext cx="85165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Although less sophisticated and the scale is different, </a:t>
            </a:r>
            <a:r>
              <a:rPr lang="en-US" dirty="0" err="1" smtClean="0">
                <a:solidFill>
                  <a:schemeClr val="bg1"/>
                </a:solidFill>
              </a:rPr>
              <a:t>tidytext’s</a:t>
            </a:r>
            <a:r>
              <a:rPr lang="en-US" dirty="0" smtClean="0">
                <a:solidFill>
                  <a:schemeClr val="bg1"/>
                </a:solidFill>
              </a:rPr>
              <a:t> polarity is still negative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263333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=""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=""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=""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224095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323885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266280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3184306"/>
            <a:ext cx="3457514" cy="1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4157360"/>
            <a:ext cx="3901138" cy="976313"/>
            <a:chOff x="5131557" y="4344537"/>
            <a:chExt cx="3901138" cy="976313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=""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=""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=""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3879856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1521069"/>
            <a:ext cx="2125133" cy="2049508"/>
            <a:chOff x="367204" y="1708246"/>
            <a:chExt cx="2125133" cy="2049508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1525832"/>
            <a:ext cx="2159182" cy="2039983"/>
            <a:chOff x="2699870" y="1708246"/>
            <a:chExt cx="2159182" cy="2039983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1525832"/>
            <a:ext cx="3666517" cy="2039983"/>
            <a:chOff x="5360433" y="1708246"/>
            <a:chExt cx="3666517" cy="2039983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1767901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recreate </a:t>
            </a:r>
            <a:r>
              <a:rPr lang="en-US" dirty="0" err="1" smtClean="0"/>
              <a:t>Plutchik’s</a:t>
            </a:r>
            <a:r>
              <a:rPr lang="en-US" dirty="0" smtClean="0"/>
              <a:t> Wheel of Emotions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 to the script!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</a:t>
            </a:r>
            <a:r>
              <a:rPr lang="en-US" i="1" smtClean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13601"/>
              </p:ext>
            </p:extLst>
          </p:nvPr>
        </p:nvGraphicFramePr>
        <p:xfrm>
          <a:off x="628650" y="1111250"/>
          <a:ext cx="7887506" cy="3342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8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90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r>
                        <a:rPr lang="en-US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– June 19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8776" marR="8776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Q/A from yesterday</a:t>
                      </a:r>
                      <a:endParaRPr lang="pt-BR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Polarity &amp; Sentiment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K-Means, Spherical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K-Mean, K-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Mediod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Clustering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76" marR="8776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 smtClean="0"/>
              <a:t>Zipf’s</a:t>
            </a:r>
            <a:r>
              <a:rPr lang="en-US" dirty="0" smtClean="0"/>
              <a:t> Law: Our words  are less diverse than we think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=""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434" y="208104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=""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Another Example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</a:t>
            </a:r>
            <a:r>
              <a:rPr lang="en-US" dirty="0" err="1" smtClean="0"/>
              <a:t>Zipf’s</a:t>
            </a:r>
            <a:r>
              <a:rPr lang="en-US" dirty="0" smtClean="0"/>
              <a:t> law in linguistics?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Therefore, even if we know 000s of words, we will use as few as possible to </a:t>
            </a:r>
            <a:r>
              <a:rPr lang="en-US" sz="1400" dirty="0" err="1" smtClean="0">
                <a:solidFill>
                  <a:schemeClr val="bg1"/>
                </a:solidFill>
              </a:rPr>
              <a:t>communitcate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Principle of Least Effort Theory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Humans seek to minimize effort for a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646386" y="1986455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4785550" y="1907627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To what extent is a document positive or negative.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we can do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=""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loathe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love Carrefour.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like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hate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rate the </a:t>
            </a:r>
            <a:r>
              <a:rPr lang="en-US" i="1" dirty="0" smtClean="0"/>
              <a:t>polarity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chemeClr val="accent1"/>
                </a:solidFill>
              </a:rPr>
              <a:t>loathe</a:t>
            </a:r>
            <a:r>
              <a:rPr lang="en-US" sz="44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love</a:t>
            </a:r>
            <a:r>
              <a:rPr lang="en-US" sz="4400" dirty="0" smtClean="0"/>
              <a:t> Carrefour. They are the </a:t>
            </a:r>
            <a:r>
              <a:rPr lang="en-US" sz="4400" dirty="0" smtClean="0">
                <a:solidFill>
                  <a:srgbClr val="92D050"/>
                </a:solidFill>
              </a:rPr>
              <a:t>best</a:t>
            </a:r>
            <a:r>
              <a:rPr lang="en-US" sz="4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 </a:t>
            </a:r>
            <a:r>
              <a:rPr lang="en-US" sz="4400" dirty="0" smtClean="0">
                <a:solidFill>
                  <a:srgbClr val="92D050"/>
                </a:solidFill>
              </a:rPr>
              <a:t>like</a:t>
            </a:r>
            <a:r>
              <a:rPr lang="en-US" sz="4400" dirty="0" smtClean="0"/>
              <a:t> shopping at </a:t>
            </a:r>
            <a:r>
              <a:rPr lang="en-US" sz="4400" dirty="0" err="1" smtClean="0"/>
              <a:t>Migros</a:t>
            </a:r>
            <a:r>
              <a:rPr lang="en-US" sz="4400" dirty="0" smtClean="0"/>
              <a:t> but </a:t>
            </a:r>
            <a:r>
              <a:rPr lang="en-US" sz="4400" dirty="0" smtClean="0">
                <a:solidFill>
                  <a:srgbClr val="C00000"/>
                </a:solidFill>
              </a:rPr>
              <a:t>hate</a:t>
            </a:r>
            <a:r>
              <a:rPr lang="en-US" sz="4400" dirty="0" smtClean="0"/>
              <a:t> the location.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568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you do that?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chemeClr val="accent1"/>
                </a:solidFill>
              </a:rPr>
              <a:t>loathe</a:t>
            </a:r>
            <a:r>
              <a:rPr lang="en-US" sz="3200" dirty="0" smtClean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love</a:t>
            </a:r>
            <a:r>
              <a:rPr lang="en-US" sz="3200" dirty="0" smtClean="0"/>
              <a:t> Carrefour.  They are the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 </a:t>
            </a:r>
            <a:r>
              <a:rPr lang="en-US" sz="3200" dirty="0" smtClean="0">
                <a:solidFill>
                  <a:srgbClr val="92D050"/>
                </a:solidFill>
              </a:rPr>
              <a:t>like</a:t>
            </a:r>
            <a:r>
              <a:rPr lang="en-US" sz="3200" dirty="0" smtClean="0"/>
              <a:t> shopping at </a:t>
            </a:r>
            <a:r>
              <a:rPr lang="en-US" sz="3200" dirty="0" err="1" smtClean="0"/>
              <a:t>Migros</a:t>
            </a:r>
            <a:r>
              <a:rPr lang="en-US" sz="3200" dirty="0" smtClean="0"/>
              <a:t> but </a:t>
            </a:r>
            <a:r>
              <a:rPr lang="en-US" sz="3200" dirty="0" smtClean="0">
                <a:solidFill>
                  <a:srgbClr val="C00000"/>
                </a:solidFill>
              </a:rPr>
              <a:t>hate</a:t>
            </a:r>
            <a:r>
              <a:rPr lang="en-US" sz="3200" dirty="0" smtClean="0"/>
              <a:t> the location.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51348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411311" y="2990193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</a:t>
            </a:r>
            <a:r>
              <a:rPr lang="en-US" sz="3200" dirty="0"/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658710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445179" y="4658710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2490958" y="4753304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658710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5869</TotalTime>
  <Words>1153</Words>
  <Application>Microsoft Office PowerPoint</Application>
  <PresentationFormat>On-screen Show (4:3)</PresentationFormat>
  <Paragraphs>357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Agenda – all times are suggested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A bit more complex polarity</vt:lpstr>
      <vt:lpstr>Let’s use our computers!</vt:lpstr>
      <vt:lpstr>In reality sentiment is more complex.</vt:lpstr>
      <vt:lpstr>Kanjoya’s Experience Corpus</vt:lpstr>
      <vt:lpstr>Tidy Data Formats are structured different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TidyText has other sentiment lexicons</vt:lpstr>
      <vt:lpstr>Let’s recreate Plutchik’s Wheel of Emotions</vt:lpstr>
      <vt:lpstr>Agenda – all times are suggested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332</cp:revision>
  <dcterms:created xsi:type="dcterms:W3CDTF">2018-05-23T17:24:59Z</dcterms:created>
  <dcterms:modified xsi:type="dcterms:W3CDTF">2019-06-18T18:50:54Z</dcterms:modified>
</cp:coreProperties>
</file>